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4" r:id="rId10"/>
    <p:sldId id="270" r:id="rId11"/>
    <p:sldId id="272" r:id="rId12"/>
    <p:sldId id="273" r:id="rId13"/>
    <p:sldId id="274" r:id="rId14"/>
    <p:sldId id="275" r:id="rId15"/>
    <p:sldId id="265" r:id="rId16"/>
    <p:sldId id="263" r:id="rId17"/>
    <p:sldId id="271" r:id="rId18"/>
    <p:sldId id="266" r:id="rId19"/>
    <p:sldId id="267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05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2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2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3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24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39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0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4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2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9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03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1F26-746E-4FD3-89E8-F9479C8B4186}" type="datetimeFigureOut">
              <a:rPr lang="zh-TW" altLang="en-US" smtClean="0"/>
              <a:pPr/>
              <a:t>2016/3/7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76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.m0pzt.com/cobwebb_completed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cpc.farnell.com/multicomp/mb5/multipurpose-box/dp/EN81782?Ntt=EN81782" TargetMode="External"/><Relationship Id="rId3" Type="http://schemas.openxmlformats.org/officeDocument/2006/relationships/hyperlink" Target="http://www.amtoolsuk.com/" TargetMode="External"/><Relationship Id="rId7" Type="http://schemas.openxmlformats.org/officeDocument/2006/relationships/hyperlink" Target="http://www.maplin.co.uk/p/coax-rg174-au-50andohm-cable-black-priced-per-metre-xs62s" TargetMode="External"/><Relationship Id="rId2" Type="http://schemas.openxmlformats.org/officeDocument/2006/relationships/hyperlink" Target="http://www.hamgoodies.co.uk/index.php?route=product/product&amp;path=61&amp;product_id=13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pc.farnell.com/permanoid/rg174-au-100m/rg174au-coaxial-cable/dp/CB01607" TargetMode="External"/><Relationship Id="rId5" Type="http://schemas.openxmlformats.org/officeDocument/2006/relationships/hyperlink" Target="http://www.hamgoodies.co.uk/index.php?route=product/product&amp;path=66&amp;product_id=79" TargetMode="External"/><Relationship Id="rId4" Type="http://schemas.openxmlformats.org/officeDocument/2006/relationships/hyperlink" Target="http://ham-radio.urbasket.eu/amidon-ferrite-toroid-core-ft14043-p-72.html" TargetMode="External"/><Relationship Id="rId9" Type="http://schemas.openxmlformats.org/officeDocument/2006/relationships/hyperlink" Target="http://www.maplin.co.uk/mb-plastic-boxes-1676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3.bp.blogspot.com/-4h-sFkyuM7Y/UNrRs3qso_I/AAAAAAAAA1c/3_c0pQ3LvOg/s1600/DSC09534.JPG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19.jpeg"/><Relationship Id="rId2" Type="http://schemas.openxmlformats.org/officeDocument/2006/relationships/hyperlink" Target="http://3.bp.blogspot.com/-zMHBFfxx0eM/UP6hcHPMMfI/AAAAAAAAA6k/1tH6izeTuZs/s1600/DSC09569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.bp.blogspot.com/-pk-grSOxzbc/UzhL5M9NrgI/AAAAAAAABHg/swkdemE5FnE/s1600/DSC00057.JPG" TargetMode="External"/><Relationship Id="rId5" Type="http://schemas.openxmlformats.org/officeDocument/2006/relationships/image" Target="../media/image18.jpeg"/><Relationship Id="rId4" Type="http://schemas.openxmlformats.org/officeDocument/2006/relationships/hyperlink" Target="http://1.bp.blogspot.com/-LGi2_651mMo/UP6fSbo0MoI/AAAAAAAAA6E/IQBVmLSefP8/s1600/DSC09571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.bp.blogspot.com/-LGi2_651mMo/UP6fSbo0MoI/AAAAAAAAA6E/IQBVmLSefP8/s1600/DSC09571.JP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COBWEBB </a:t>
            </a:r>
            <a:r>
              <a:rPr lang="zh-TW" altLang="en-US" sz="4800" dirty="0" smtClean="0"/>
              <a:t>天線製作分享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DE</a:t>
            </a:r>
            <a:r>
              <a:rPr lang="zh-TW" altLang="en-US" dirty="0" smtClean="0"/>
              <a:t> </a:t>
            </a:r>
            <a:r>
              <a:rPr lang="en-US" altLang="zh-TW" dirty="0" smtClean="0"/>
              <a:t>BX2ADE</a:t>
            </a:r>
          </a:p>
          <a:p>
            <a:r>
              <a:rPr lang="en-US" altLang="zh-TW" dirty="0" smtClean="0"/>
              <a:t>01/16/2016</a:t>
            </a:r>
            <a:endParaRPr lang="zh-TW" altLang="en-US" dirty="0"/>
          </a:p>
        </p:txBody>
      </p:sp>
      <p:pic>
        <p:nvPicPr>
          <p:cNvPr id="1026" name="Picture 2" descr="https://scontent.xx.fbcdn.net/hphotos-xfl1/v/t1.0-9/12799226_10201347552367939_493723532062743693_n.jpg?oh=0b7c82939de48b11fb2c1800ba7ae651&amp;oe=575773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179" y="850006"/>
            <a:ext cx="2645642" cy="481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組裝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鋁管架</a:t>
            </a:r>
            <a:endParaRPr lang="zh-TW" altLang="en-US" dirty="0"/>
          </a:p>
        </p:txBody>
      </p:sp>
      <p:pic>
        <p:nvPicPr>
          <p:cNvPr id="26626" name="Picture 2" descr="E:\DCIM\Camera\P_20151128_1538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3954" y="1759895"/>
            <a:ext cx="6624900" cy="37265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組裝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饋電盒</a:t>
            </a:r>
            <a:endParaRPr lang="zh-TW" altLang="en-US" dirty="0"/>
          </a:p>
        </p:txBody>
      </p:sp>
      <p:pic>
        <p:nvPicPr>
          <p:cNvPr id="26628" name="Picture 4" descr="E:\DCIM\Camera\P_20151202_0044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3831" y="1962664"/>
            <a:ext cx="6427083" cy="3615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組裝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4</a:t>
            </a:r>
            <a:r>
              <a:rPr lang="zh-TW" altLang="en-US" dirty="0" smtClean="0"/>
              <a:t>支導線架</a:t>
            </a:r>
            <a:endParaRPr lang="zh-TW" altLang="en-US" dirty="0"/>
          </a:p>
        </p:txBody>
      </p:sp>
      <p:pic>
        <p:nvPicPr>
          <p:cNvPr id="26627" name="Picture 3" descr="E:\DCIM\Camera\P_20151129_1633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8171" y="2326207"/>
            <a:ext cx="6249769" cy="3515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組裝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拉線</a:t>
            </a:r>
            <a:endParaRPr lang="zh-TW" altLang="en-US" dirty="0"/>
          </a:p>
        </p:txBody>
      </p:sp>
      <p:pic>
        <p:nvPicPr>
          <p:cNvPr id="26630" name="Picture 6" descr="E:\DCIM\Camera\P_20151206_1508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3314" y="2137227"/>
            <a:ext cx="6458145" cy="3632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組裝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MFJ</a:t>
            </a:r>
            <a:r>
              <a:rPr lang="zh-TW" altLang="en-US" dirty="0" smtClean="0"/>
              <a:t> </a:t>
            </a:r>
            <a:r>
              <a:rPr lang="en-US" altLang="zh-TW" dirty="0" smtClean="0"/>
              <a:t>269(BU2BW)</a:t>
            </a:r>
          </a:p>
          <a:p>
            <a:r>
              <a:rPr lang="en-US" altLang="zh-TW" dirty="0" smtClean="0"/>
              <a:t>SRC 158(BV2BD</a:t>
            </a:r>
          </a:p>
          <a:p>
            <a:r>
              <a:rPr lang="en-US" altLang="zh-TW" dirty="0" smtClean="0"/>
              <a:t>KC901H(BM2KVV)</a:t>
            </a:r>
          </a:p>
          <a:p>
            <a:r>
              <a:rPr lang="en-US" altLang="zh-TW" dirty="0" smtClean="0"/>
              <a:t>5</a:t>
            </a:r>
            <a:r>
              <a:rPr lang="zh-TW" altLang="en-US" dirty="0" smtClean="0"/>
              <a:t>個</a:t>
            </a:r>
            <a:r>
              <a:rPr lang="en-US" altLang="zh-TW" dirty="0" smtClean="0"/>
              <a:t>band</a:t>
            </a:r>
            <a:r>
              <a:rPr lang="zh-TW" altLang="en-US" dirty="0" smtClean="0"/>
              <a:t>的線</a:t>
            </a:r>
            <a:endParaRPr lang="en-US" altLang="zh-TW" dirty="0" smtClean="0"/>
          </a:p>
          <a:p>
            <a:r>
              <a:rPr lang="zh-TW" altLang="en-US" dirty="0" smtClean="0"/>
              <a:t>夾具</a:t>
            </a:r>
            <a:endParaRPr lang="en-US" altLang="zh-TW" dirty="0" smtClean="0"/>
          </a:p>
          <a:p>
            <a:r>
              <a:rPr lang="en-US" altLang="zh-TW" dirty="0" smtClean="0"/>
              <a:t>4</a:t>
            </a:r>
            <a:r>
              <a:rPr lang="zh-TW" altLang="en-US" dirty="0" smtClean="0"/>
              <a:t>支導線管</a:t>
            </a:r>
            <a:endParaRPr lang="en-US" altLang="zh-TW" dirty="0" smtClean="0"/>
          </a:p>
          <a:p>
            <a:r>
              <a:rPr lang="en-US" altLang="zh-TW" dirty="0" smtClean="0"/>
              <a:t>3</a:t>
            </a:r>
            <a:r>
              <a:rPr lang="zh-TW" altLang="en-US" dirty="0" smtClean="0"/>
              <a:t>支鋁管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6631" name="Picture 7" descr="E:\DCIM\Camera\P_20151213_1555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275739" y="1822715"/>
            <a:ext cx="5802174" cy="3263723"/>
          </a:xfrm>
          <a:prstGeom prst="rect">
            <a:avLst/>
          </a:prstGeom>
          <a:noFill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0730" y="1314203"/>
            <a:ext cx="3781270" cy="430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線單箭頭接點 10"/>
          <p:cNvCxnSpPr>
            <a:stCxn id="26631" idx="0"/>
            <a:endCxn id="9" idx="1"/>
          </p:cNvCxnSpPr>
          <p:nvPr/>
        </p:nvCxnSpPr>
        <p:spPr>
          <a:xfrm>
            <a:off x="7808688" y="3454577"/>
            <a:ext cx="602042" cy="110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測共振點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KC901H</a:t>
            </a:r>
            <a:r>
              <a:rPr lang="zh-TW" altLang="en-US" dirty="0" smtClean="0"/>
              <a:t>量測</a:t>
            </a:r>
            <a:r>
              <a:rPr lang="en-US" altLang="zh-TW" dirty="0" smtClean="0"/>
              <a:t>(BM2KVV)</a:t>
            </a:r>
            <a:r>
              <a:rPr lang="zh-TW" altLang="en-US" dirty="0" smtClean="0"/>
              <a:t>提供</a:t>
            </a:r>
            <a:endParaRPr lang="en-US" altLang="zh-TW" dirty="0" smtClean="0"/>
          </a:p>
          <a:p>
            <a:r>
              <a:rPr lang="zh-TW" altLang="en-US" dirty="0" smtClean="0"/>
              <a:t>確定有五個陷落處</a:t>
            </a:r>
            <a:endParaRPr lang="en-US" altLang="zh-TW" dirty="0" smtClean="0"/>
          </a:p>
          <a:p>
            <a:r>
              <a:rPr lang="zh-TW" altLang="en-US" dirty="0" smtClean="0"/>
              <a:t>因為</a:t>
            </a:r>
            <a:r>
              <a:rPr lang="en-US" altLang="zh-TW" dirty="0" smtClean="0"/>
              <a:t>12</a:t>
            </a:r>
            <a:r>
              <a:rPr lang="zh-TW" altLang="en-US" dirty="0" smtClean="0"/>
              <a:t>歐姆所以</a:t>
            </a:r>
            <a:r>
              <a:rPr lang="en-US" altLang="zh-TW" dirty="0" smtClean="0"/>
              <a:t>SWR</a:t>
            </a:r>
            <a:r>
              <a:rPr lang="zh-TW" altLang="en-US" dirty="0" smtClean="0"/>
              <a:t>都在</a:t>
            </a:r>
            <a:r>
              <a:rPr lang="en-US" altLang="zh-TW" dirty="0" smtClean="0"/>
              <a:t>3</a:t>
            </a:r>
            <a:r>
              <a:rPr lang="zh-TW" altLang="en-US" dirty="0" smtClean="0"/>
              <a:t>左右</a:t>
            </a:r>
            <a:endParaRPr lang="zh-TW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1520" y="1624497"/>
            <a:ext cx="5372269" cy="384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1:4</a:t>
            </a:r>
            <a:r>
              <a:rPr lang="zh-TW" altLang="en-US" sz="3600" dirty="0" smtClean="0"/>
              <a:t> </a:t>
            </a:r>
            <a:r>
              <a:rPr lang="en-US" altLang="zh-TW" sz="3600" dirty="0" err="1" smtClean="0"/>
              <a:t>balun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--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(NXO-100)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要發射一陣子</a:t>
            </a:r>
            <a:r>
              <a:rPr lang="en-US" altLang="zh-TW" dirty="0" smtClean="0"/>
              <a:t>SWR</a:t>
            </a:r>
            <a:r>
              <a:rPr lang="zh-TW" altLang="en-US" dirty="0" smtClean="0"/>
              <a:t>才會掉下來</a:t>
            </a:r>
            <a:endParaRPr lang="en-US" altLang="zh-TW" dirty="0" smtClean="0"/>
          </a:p>
          <a:p>
            <a:r>
              <a:rPr lang="zh-TW" altLang="en-US" dirty="0" smtClean="0"/>
              <a:t>不發射就回到原始狀況</a:t>
            </a:r>
            <a:endParaRPr lang="en-US" altLang="zh-TW" dirty="0" smtClean="0"/>
          </a:p>
          <a:p>
            <a:r>
              <a:rPr lang="zh-TW" altLang="en-US" dirty="0" smtClean="0"/>
              <a:t>換各單元線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沒用</a:t>
            </a:r>
            <a:endParaRPr lang="en-US" altLang="zh-TW" dirty="0" smtClean="0"/>
          </a:p>
          <a:p>
            <a:r>
              <a:rPr lang="zh-TW" altLang="en-US" dirty="0" smtClean="0"/>
              <a:t>掉換左右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沒用</a:t>
            </a:r>
            <a:endParaRPr lang="en-US" altLang="zh-TW" dirty="0" smtClean="0"/>
          </a:p>
          <a:p>
            <a:r>
              <a:rPr lang="zh-TW" altLang="en-US" dirty="0" smtClean="0"/>
              <a:t>最後只好乖乖買</a:t>
            </a:r>
            <a:r>
              <a:rPr lang="en-US" altLang="zh-TW" dirty="0" smtClean="0"/>
              <a:t>FT-140</a:t>
            </a:r>
            <a:r>
              <a:rPr lang="zh-TW" altLang="en-US" dirty="0" smtClean="0"/>
              <a:t> </a:t>
            </a:r>
            <a:r>
              <a:rPr lang="en-US" altLang="zh-TW" dirty="0" smtClean="0"/>
              <a:t>61</a:t>
            </a:r>
            <a:endParaRPr lang="zh-TW" altLang="en-US" dirty="0"/>
          </a:p>
        </p:txBody>
      </p:sp>
      <p:pic>
        <p:nvPicPr>
          <p:cNvPr id="5121" name="Picture 1" descr="E:\DCIM\Camera\P_20151219_0019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2293" y="746898"/>
            <a:ext cx="2965618" cy="1668160"/>
          </a:xfrm>
          <a:prstGeom prst="rect">
            <a:avLst/>
          </a:prstGeom>
          <a:noFill/>
        </p:spPr>
      </p:pic>
      <p:pic>
        <p:nvPicPr>
          <p:cNvPr id="5122" name="Picture 2" descr="E:\DCIM\Camera\P_20151219_1229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19512" y="741465"/>
            <a:ext cx="2972488" cy="1672025"/>
          </a:xfrm>
          <a:prstGeom prst="rect">
            <a:avLst/>
          </a:prstGeom>
          <a:noFill/>
        </p:spPr>
      </p:pic>
      <p:pic>
        <p:nvPicPr>
          <p:cNvPr id="6" name="Picture 2" descr="E:\DCIM\Camera\P_20151219_12371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9434" y="2415586"/>
            <a:ext cx="3529913" cy="1985576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4799" y="4390577"/>
            <a:ext cx="2573170" cy="2467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38550" y="4436592"/>
            <a:ext cx="2797642" cy="2421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直線單箭頭接點 10"/>
          <p:cNvCxnSpPr>
            <a:stCxn id="5123" idx="3"/>
            <a:endCxn id="5125" idx="1"/>
          </p:cNvCxnSpPr>
          <p:nvPr/>
        </p:nvCxnSpPr>
        <p:spPr>
          <a:xfrm>
            <a:off x="7957969" y="5624289"/>
            <a:ext cx="1180581" cy="230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1:4</a:t>
            </a:r>
            <a:r>
              <a:rPr lang="zh-TW" altLang="en-US" sz="3600" dirty="0" smtClean="0"/>
              <a:t> </a:t>
            </a:r>
            <a:r>
              <a:rPr lang="en-US" altLang="zh-TW" sz="3600" dirty="0" err="1" smtClean="0"/>
              <a:t>balun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--</a:t>
            </a:r>
            <a:r>
              <a:rPr lang="zh-TW" altLang="en-US" sz="3600" dirty="0" smtClean="0"/>
              <a:t>  </a:t>
            </a:r>
            <a:r>
              <a:rPr lang="en-US" altLang="zh-TW" sz="3600" dirty="0" smtClean="0"/>
              <a:t>(FT-114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61</a:t>
            </a:r>
            <a:r>
              <a:rPr lang="zh-TW" altLang="en-US" sz="3600" dirty="0" smtClean="0"/>
              <a:t>  </a:t>
            </a:r>
            <a:r>
              <a:rPr lang="en-US" altLang="zh-TW" sz="3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FT-140</a:t>
            </a:r>
            <a:r>
              <a:rPr lang="zh-TW" altLang="en-US" sz="3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61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pic>
        <p:nvPicPr>
          <p:cNvPr id="27652" name="Picture 4" descr="E:\DCIM\Camera\P_20151227_1316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3565267" y="4339770"/>
            <a:ext cx="3476541" cy="1955555"/>
          </a:xfrm>
          <a:prstGeom prst="rect">
            <a:avLst/>
          </a:prstGeom>
          <a:noFill/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4228" y="3288382"/>
            <a:ext cx="4630057" cy="3314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7" descr="E:\DCIM\Camera\P_20151226_1825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888" y="1204686"/>
            <a:ext cx="3367312" cy="1894113"/>
          </a:xfrm>
          <a:prstGeom prst="rect">
            <a:avLst/>
          </a:prstGeom>
          <a:noFill/>
        </p:spPr>
      </p:pic>
      <p:sp>
        <p:nvSpPr>
          <p:cNvPr id="15" name="內容版面配置區 14"/>
          <p:cNvSpPr>
            <a:spLocks noGrp="1"/>
          </p:cNvSpPr>
          <p:nvPr>
            <p:ph idx="1"/>
          </p:nvPr>
        </p:nvSpPr>
        <p:spPr>
          <a:xfrm>
            <a:off x="881742" y="1622425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1:4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Guanella</a:t>
            </a:r>
            <a:r>
              <a:rPr lang="en-US" altLang="zh-TW" dirty="0" smtClean="0"/>
              <a:t> current </a:t>
            </a:r>
            <a:r>
              <a:rPr lang="en-US" altLang="zh-TW" dirty="0" err="1" smtClean="0"/>
              <a:t>balun</a:t>
            </a:r>
            <a:endParaRPr lang="zh-TW" altLang="en-US" dirty="0" smtClean="0"/>
          </a:p>
          <a:p>
            <a:r>
              <a:rPr lang="en-US" altLang="zh-TW" dirty="0" smtClean="0"/>
              <a:t>FT-140 61</a:t>
            </a:r>
            <a:r>
              <a:rPr lang="zh-TW" altLang="en-US" dirty="0" smtClean="0"/>
              <a:t>缺貨</a:t>
            </a:r>
            <a:r>
              <a:rPr lang="en-US" altLang="zh-TW" dirty="0" smtClean="0"/>
              <a:t>,</a:t>
            </a:r>
            <a:r>
              <a:rPr lang="zh-TW" altLang="en-US" dirty="0" smtClean="0"/>
              <a:t>買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FT-114</a:t>
            </a:r>
            <a:r>
              <a:rPr lang="zh-TW" altLang="en-US" dirty="0" smtClean="0"/>
              <a:t> </a:t>
            </a:r>
            <a:r>
              <a:rPr lang="en-US" altLang="zh-TW" dirty="0" smtClean="0"/>
              <a:t>61</a:t>
            </a:r>
          </a:p>
          <a:p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51</a:t>
            </a:r>
            <a:r>
              <a:rPr lang="zh-TW" altLang="en-US" dirty="0" smtClean="0"/>
              <a:t>歐的電阻做匹配測試</a:t>
            </a:r>
            <a:endParaRPr lang="en-US" altLang="zh-TW" dirty="0" smtClean="0"/>
          </a:p>
          <a:p>
            <a:r>
              <a:rPr lang="en-US" altLang="zh-TW" dirty="0" smtClean="0"/>
              <a:t>SRC 158</a:t>
            </a:r>
          </a:p>
          <a:p>
            <a:pPr lvl="1"/>
            <a:r>
              <a:rPr lang="en-US" altLang="zh-TW" dirty="0" smtClean="0"/>
              <a:t>0 – 10 -&gt; 1.0</a:t>
            </a:r>
          </a:p>
          <a:p>
            <a:pPr lvl="1"/>
            <a:r>
              <a:rPr lang="en-US" altLang="zh-TW" dirty="0" smtClean="0"/>
              <a:t>10 – 20 -&gt; 1.1</a:t>
            </a:r>
          </a:p>
          <a:p>
            <a:pPr lvl="1"/>
            <a:r>
              <a:rPr lang="en-US" altLang="zh-TW" dirty="0" smtClean="0"/>
              <a:t>20 – 30 -&gt; 1.2</a:t>
            </a:r>
          </a:p>
          <a:p>
            <a:endParaRPr lang="zh-TW" altLang="en-US" dirty="0"/>
          </a:p>
        </p:txBody>
      </p:sp>
      <p:cxnSp>
        <p:nvCxnSpPr>
          <p:cNvPr id="8" name="直線單箭頭接點 7"/>
          <p:cNvCxnSpPr>
            <a:endCxn id="27655" idx="1"/>
          </p:cNvCxnSpPr>
          <p:nvPr/>
        </p:nvCxnSpPr>
        <p:spPr>
          <a:xfrm flipV="1">
            <a:off x="5936343" y="2151743"/>
            <a:ext cx="1948545" cy="127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endCxn id="27652" idx="3"/>
          </p:cNvCxnSpPr>
          <p:nvPr/>
        </p:nvCxnSpPr>
        <p:spPr>
          <a:xfrm>
            <a:off x="2569029" y="4804229"/>
            <a:ext cx="996238" cy="5133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調整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577448" y="22102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天線很好調整</a:t>
            </a:r>
            <a:endParaRPr lang="en-US" altLang="zh-TW" dirty="0" smtClean="0"/>
          </a:p>
          <a:p>
            <a:r>
              <a:rPr lang="zh-TW" altLang="en-US" dirty="0" smtClean="0"/>
              <a:t>單一</a:t>
            </a:r>
            <a:r>
              <a:rPr lang="en-US" altLang="zh-TW" dirty="0" smtClean="0"/>
              <a:t>BAND</a:t>
            </a:r>
            <a:r>
              <a:rPr lang="zh-TW" altLang="en-US" dirty="0" smtClean="0"/>
              <a:t>調整不會影響其它</a:t>
            </a:r>
            <a:r>
              <a:rPr lang="en-US" altLang="zh-TW" dirty="0" smtClean="0"/>
              <a:t>BAND</a:t>
            </a:r>
            <a:r>
              <a:rPr lang="zh-TW" altLang="en-US" dirty="0" smtClean="0"/>
              <a:t>太多</a:t>
            </a:r>
            <a:endParaRPr lang="en-US" altLang="zh-TW" dirty="0" smtClean="0"/>
          </a:p>
          <a:p>
            <a:r>
              <a:rPr lang="zh-TW" altLang="en-US" dirty="0" smtClean="0"/>
              <a:t>剪短並不會影響最低點頻率的移動</a:t>
            </a:r>
            <a:endParaRPr lang="en-US" altLang="zh-TW" dirty="0" smtClean="0"/>
          </a:p>
          <a:p>
            <a:r>
              <a:rPr lang="zh-TW" altLang="en-US" dirty="0" smtClean="0"/>
              <a:t>調整實際長度才會</a:t>
            </a:r>
            <a:r>
              <a:rPr lang="en-US" altLang="zh-TW" dirty="0" smtClean="0"/>
              <a:t>(</a:t>
            </a:r>
            <a:r>
              <a:rPr lang="zh-TW" altLang="en-US" dirty="0" smtClean="0"/>
              <a:t>折過來的不算</a:t>
            </a:r>
            <a:r>
              <a:rPr lang="en-US" altLang="zh-TW" dirty="0" smtClean="0"/>
              <a:t>),</a:t>
            </a:r>
            <a:r>
              <a:rPr lang="zh-TW" altLang="en-US" dirty="0" smtClean="0"/>
              <a:t>利用折返來改變長度</a:t>
            </a:r>
            <a:endParaRPr lang="zh-TW" altLang="en-US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0628" y="627661"/>
            <a:ext cx="3627892" cy="2722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心得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灰線效果良好</a:t>
            </a:r>
            <a:endParaRPr lang="en-US" altLang="zh-TW" dirty="0" smtClean="0"/>
          </a:p>
          <a:p>
            <a:r>
              <a:rPr lang="zh-TW" altLang="en-US" dirty="0" smtClean="0"/>
              <a:t>聲音比多</a:t>
            </a:r>
            <a:r>
              <a:rPr lang="en-US" altLang="zh-TW" dirty="0" smtClean="0"/>
              <a:t>band</a:t>
            </a:r>
            <a:r>
              <a:rPr lang="zh-TW" altLang="en-US" dirty="0" smtClean="0"/>
              <a:t>的</a:t>
            </a:r>
            <a:r>
              <a:rPr lang="en-US" altLang="zh-TW" dirty="0" smtClean="0"/>
              <a:t>VDP</a:t>
            </a:r>
            <a:r>
              <a:rPr lang="zh-TW" altLang="en-US" dirty="0" smtClean="0"/>
              <a:t>好聽</a:t>
            </a:r>
            <a:endParaRPr lang="en-US" altLang="zh-TW" dirty="0" smtClean="0"/>
          </a:p>
          <a:p>
            <a:r>
              <a:rPr lang="zh-TW" altLang="en-US" dirty="0" smtClean="0"/>
              <a:t>底噪比</a:t>
            </a:r>
            <a:r>
              <a:rPr lang="en-US" altLang="zh-TW" dirty="0" smtClean="0"/>
              <a:t>750</a:t>
            </a:r>
            <a:r>
              <a:rPr lang="zh-TW" altLang="en-US" dirty="0" smtClean="0"/>
              <a:t>小</a:t>
            </a:r>
            <a:endParaRPr lang="en-US" altLang="zh-TW" dirty="0" smtClean="0"/>
          </a:p>
          <a:p>
            <a:r>
              <a:rPr lang="zh-TW" altLang="en-US" dirty="0" smtClean="0"/>
              <a:t>好收好調好架設</a:t>
            </a:r>
            <a:r>
              <a:rPr lang="en-US" altLang="zh-TW" dirty="0" smtClean="0"/>
              <a:t>,</a:t>
            </a:r>
            <a:r>
              <a:rPr lang="zh-TW" altLang="en-US" dirty="0" smtClean="0"/>
              <a:t>野外用也不錯</a:t>
            </a:r>
            <a:endParaRPr lang="en-US" altLang="zh-TW" dirty="0" smtClean="0"/>
          </a:p>
          <a:p>
            <a:r>
              <a:rPr lang="zh-TW" altLang="en-US" dirty="0" smtClean="0"/>
              <a:t>多絞線要二端點要防水</a:t>
            </a:r>
            <a:endParaRPr lang="en-US" altLang="zh-TW" dirty="0" smtClean="0"/>
          </a:p>
          <a:p>
            <a:r>
              <a:rPr lang="zh-TW" altLang="en-US" dirty="0" smtClean="0"/>
              <a:t>最大缺點一下雨頻率會向下移動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起源</a:t>
            </a:r>
            <a:endParaRPr lang="zh-TW" altLang="en-US" dirty="0"/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>
          <a:xfrm>
            <a:off x="918411" y="1933909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淘寶買的</a:t>
            </a:r>
            <a:r>
              <a:rPr lang="en-US" altLang="zh-TW" dirty="0" smtClean="0"/>
              <a:t>K-729</a:t>
            </a:r>
            <a:r>
              <a:rPr lang="zh-TW" altLang="en-US" dirty="0" smtClean="0"/>
              <a:t>倒</a:t>
            </a:r>
            <a:r>
              <a:rPr lang="en-US" altLang="zh-TW" dirty="0" smtClean="0"/>
              <a:t>V</a:t>
            </a:r>
          </a:p>
          <a:p>
            <a:r>
              <a:rPr lang="en-US" altLang="zh-TW" dirty="0" smtClean="0"/>
              <a:t>DIY</a:t>
            </a:r>
            <a:r>
              <a:rPr lang="zh-TW" altLang="en-US" dirty="0" smtClean="0"/>
              <a:t> </a:t>
            </a:r>
            <a:r>
              <a:rPr lang="en-US" altLang="zh-TW" dirty="0" smtClean="0"/>
              <a:t>6M/20M</a:t>
            </a:r>
          </a:p>
          <a:p>
            <a:r>
              <a:rPr lang="en-US" altLang="zh-TW" dirty="0" smtClean="0"/>
              <a:t>DIY</a:t>
            </a:r>
            <a:r>
              <a:rPr lang="zh-TW" altLang="en-US" dirty="0" smtClean="0"/>
              <a:t> </a:t>
            </a:r>
            <a:r>
              <a:rPr lang="en-US" altLang="zh-TW" dirty="0" smtClean="0"/>
              <a:t>28M/21M/20M</a:t>
            </a:r>
          </a:p>
          <a:p>
            <a:r>
              <a:rPr lang="en-US" altLang="zh-TW" dirty="0" smtClean="0"/>
              <a:t>750DP</a:t>
            </a:r>
          </a:p>
          <a:p>
            <a:r>
              <a:rPr lang="zh-TW" altLang="en-US" dirty="0" smtClean="0"/>
              <a:t>長線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 descr="https://s3.amazonaws.com/files.qrz.com/e/bx2ade/longwi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5389" y="4237305"/>
            <a:ext cx="1335505" cy="2428191"/>
          </a:xfrm>
          <a:prstGeom prst="rect">
            <a:avLst/>
          </a:prstGeom>
          <a:noFill/>
        </p:spPr>
      </p:pic>
      <p:pic>
        <p:nvPicPr>
          <p:cNvPr id="6150" name="Picture 6" descr="http://www.hamtalk.asia/data/attachment/forum/201212/22/104227vz8n5e3nnnp3j3cz.jpg.thum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0461" y="1131997"/>
            <a:ext cx="3145735" cy="2359302"/>
          </a:xfrm>
          <a:prstGeom prst="rect">
            <a:avLst/>
          </a:prstGeom>
          <a:noFill/>
        </p:spPr>
      </p:pic>
      <p:pic>
        <p:nvPicPr>
          <p:cNvPr id="6152" name="Picture 8" descr="https://www.hellocq.net/forum/attachment/thumb/Mon_1508/7_411714_4c8c409d4c8c8bf.jpg?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36840" y="4524781"/>
            <a:ext cx="3810000" cy="2143125"/>
          </a:xfrm>
          <a:prstGeom prst="rect">
            <a:avLst/>
          </a:prstGeom>
          <a:noFill/>
        </p:spPr>
      </p:pic>
      <p:pic>
        <p:nvPicPr>
          <p:cNvPr id="6154" name="Picture 10" descr="http://gd4.alicdn.com/bao/uploaded/i4/13412887/T2YzJ3XolcXXXXXXXX_!!13412887.jpg_290x29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7804" y="168442"/>
            <a:ext cx="2762250" cy="2095501"/>
          </a:xfrm>
          <a:prstGeom prst="rect">
            <a:avLst/>
          </a:prstGeom>
          <a:noFill/>
        </p:spPr>
      </p:pic>
      <p:cxnSp>
        <p:nvCxnSpPr>
          <p:cNvPr id="29" name="直線單箭頭接點 28"/>
          <p:cNvCxnSpPr>
            <a:endCxn id="6154" idx="1"/>
          </p:cNvCxnSpPr>
          <p:nvPr/>
        </p:nvCxnSpPr>
        <p:spPr>
          <a:xfrm flipV="1">
            <a:off x="4295274" y="1216193"/>
            <a:ext cx="1302530" cy="1033712"/>
          </a:xfrm>
          <a:prstGeom prst="straightConnector1">
            <a:avLst/>
          </a:prstGeom>
          <a:ln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6150" idx="1"/>
          </p:cNvCxnSpPr>
          <p:nvPr/>
        </p:nvCxnSpPr>
        <p:spPr>
          <a:xfrm flipV="1">
            <a:off x="3212432" y="2311648"/>
            <a:ext cx="5638029" cy="407489"/>
          </a:xfrm>
          <a:prstGeom prst="straightConnector1">
            <a:avLst/>
          </a:prstGeom>
          <a:ln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6152" idx="0"/>
          </p:cNvCxnSpPr>
          <p:nvPr/>
        </p:nvCxnSpPr>
        <p:spPr>
          <a:xfrm>
            <a:off x="3765884" y="4138863"/>
            <a:ext cx="6375956" cy="385918"/>
          </a:xfrm>
          <a:prstGeom prst="straightConnector1">
            <a:avLst/>
          </a:prstGeom>
          <a:ln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endCxn id="6146" idx="1"/>
          </p:cNvCxnSpPr>
          <p:nvPr/>
        </p:nvCxnSpPr>
        <p:spPr>
          <a:xfrm>
            <a:off x="1852862" y="4283242"/>
            <a:ext cx="962527" cy="1168159"/>
          </a:xfrm>
          <a:prstGeom prst="straightConnector1">
            <a:avLst/>
          </a:prstGeom>
          <a:ln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290" name="Picture 2" descr="http://www.hamtalk.asia/data/attachment/forum/201305/25/165845npzjvojkrkn7mumz.jpg.thumb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83986" y="2617160"/>
            <a:ext cx="3344389" cy="2508292"/>
          </a:xfrm>
          <a:prstGeom prst="rect">
            <a:avLst/>
          </a:prstGeom>
          <a:noFill/>
        </p:spPr>
      </p:pic>
      <p:cxnSp>
        <p:nvCxnSpPr>
          <p:cNvPr id="16" name="直線單箭頭接點 15"/>
          <p:cNvCxnSpPr>
            <a:endCxn id="12290" idx="1"/>
          </p:cNvCxnSpPr>
          <p:nvPr/>
        </p:nvCxnSpPr>
        <p:spPr>
          <a:xfrm>
            <a:off x="4138863" y="3284621"/>
            <a:ext cx="745123" cy="586685"/>
          </a:xfrm>
          <a:prstGeom prst="straightConnector1">
            <a:avLst/>
          </a:prstGeom>
          <a:ln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6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0143" y="1448253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TW" sz="1800" dirty="0" smtClean="0"/>
              <a:t>Spider beam   </a:t>
            </a:r>
          </a:p>
          <a:p>
            <a:pPr lvl="1"/>
            <a:r>
              <a:rPr lang="en-US" altLang="zh-TW" sz="1800" dirty="0" smtClean="0"/>
              <a:t>2 – 3 </a:t>
            </a:r>
            <a:r>
              <a:rPr lang="en-US" altLang="zh-TW" sz="1800" dirty="0" err="1" smtClean="0"/>
              <a:t>eles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使用者不多</a:t>
            </a:r>
            <a:endParaRPr lang="en-US" altLang="zh-TW" sz="1800" dirty="0" smtClean="0"/>
          </a:p>
          <a:p>
            <a:pPr>
              <a:buNone/>
            </a:pPr>
            <a:endParaRPr lang="en-US" altLang="zh-TW" sz="1800" dirty="0" smtClean="0"/>
          </a:p>
          <a:p>
            <a:r>
              <a:rPr lang="en-US" altLang="zh-TW" sz="1800" dirty="0" smtClean="0"/>
              <a:t>Hex beam                  </a:t>
            </a:r>
          </a:p>
          <a:p>
            <a:pPr lvl="1"/>
            <a:r>
              <a:rPr lang="en-US" altLang="zh-TW" sz="1800" dirty="0" smtClean="0"/>
              <a:t>2</a:t>
            </a:r>
            <a:r>
              <a:rPr lang="zh-TW" altLang="en-US" sz="1800" dirty="0" smtClean="0"/>
              <a:t> </a:t>
            </a:r>
            <a:r>
              <a:rPr lang="en-US" altLang="zh-TW" sz="1800" dirty="0" err="1" smtClean="0"/>
              <a:t>eles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見過幾個</a:t>
            </a:r>
            <a:r>
              <a:rPr lang="en-US" altLang="zh-TW" sz="1800" dirty="0" smtClean="0"/>
              <a:t>OM</a:t>
            </a:r>
            <a:r>
              <a:rPr lang="zh-TW" altLang="en-US" sz="1800" dirty="0" smtClean="0"/>
              <a:t>用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但都折斷</a:t>
            </a:r>
            <a:endParaRPr lang="en-US" altLang="zh-TW" sz="1800" dirty="0" smtClean="0"/>
          </a:p>
          <a:p>
            <a:pPr lvl="1"/>
            <a:r>
              <a:rPr lang="zh-TW" altLang="en-US" sz="1800" dirty="0" smtClean="0"/>
              <a:t>不易修複的樣子</a:t>
            </a:r>
            <a:endParaRPr lang="en-US" altLang="zh-TW" sz="1800" dirty="0" smtClean="0"/>
          </a:p>
          <a:p>
            <a:endParaRPr lang="en-US" altLang="zh-TW" sz="1800" dirty="0" smtClean="0"/>
          </a:p>
          <a:p>
            <a:r>
              <a:rPr lang="en-US" altLang="zh-TW" sz="1800" dirty="0" smtClean="0"/>
              <a:t>UMX42A</a:t>
            </a:r>
          </a:p>
          <a:p>
            <a:pPr lvl="1"/>
            <a:r>
              <a:rPr lang="en-US" altLang="zh-TW" sz="1800" dirty="0" smtClean="0"/>
              <a:t>2</a:t>
            </a:r>
            <a:r>
              <a:rPr lang="zh-TW" altLang="en-US" sz="1800" dirty="0" smtClean="0"/>
              <a:t> </a:t>
            </a:r>
            <a:r>
              <a:rPr lang="en-US" altLang="zh-TW" sz="1800" dirty="0" err="1" smtClean="0"/>
              <a:t>eles</a:t>
            </a:r>
            <a:endParaRPr lang="en-US" altLang="zh-TW" sz="1800" dirty="0" smtClean="0"/>
          </a:p>
          <a:p>
            <a:pPr lvl="1"/>
            <a:r>
              <a:rPr lang="en-US" altLang="zh-TW" sz="1800" dirty="0" smtClean="0"/>
              <a:t>HB9CV</a:t>
            </a:r>
          </a:p>
          <a:p>
            <a:pPr lvl="1"/>
            <a:r>
              <a:rPr lang="en-US" altLang="zh-TW" sz="1800" dirty="0" smtClean="0"/>
              <a:t>6M -&gt; 52MHz</a:t>
            </a:r>
          </a:p>
          <a:p>
            <a:pPr lvl="1"/>
            <a:r>
              <a:rPr lang="en-US" altLang="zh-TW" sz="1800" dirty="0" smtClean="0"/>
              <a:t>No shipping to Taiwan</a:t>
            </a:r>
          </a:p>
          <a:p>
            <a:pPr marL="0" indent="0">
              <a:buNone/>
            </a:pPr>
            <a:r>
              <a:rPr lang="en-US" altLang="zh-TW" sz="1800" dirty="0" smtClean="0"/>
              <a:t>               </a:t>
            </a:r>
            <a:endParaRPr lang="zh-TW" altLang="en-US" sz="1800" dirty="0"/>
          </a:p>
        </p:txBody>
      </p:sp>
      <p:sp>
        <p:nvSpPr>
          <p:cNvPr id="5122" name="AutoShape 2" descr="「spider bea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124" name="AutoShape 4" descr="「spider bea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128" name="Picture 8" descr="http://kj6yvt.com/picture_library/back_P10406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3643" y="2415396"/>
            <a:ext cx="2862866" cy="2181231"/>
          </a:xfrm>
          <a:prstGeom prst="rect">
            <a:avLst/>
          </a:prstGeom>
          <a:noFill/>
        </p:spPr>
      </p:pic>
      <p:pic>
        <p:nvPicPr>
          <p:cNvPr id="5130" name="Picture 10" descr="http://www.arimpt.org/iz5diy/spiderbeam/MDSCN225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5619" y="210167"/>
            <a:ext cx="2880060" cy="2160045"/>
          </a:xfrm>
          <a:prstGeom prst="rect">
            <a:avLst/>
          </a:prstGeom>
          <a:noFill/>
        </p:spPr>
      </p:pic>
      <p:pic>
        <p:nvPicPr>
          <p:cNvPr id="5132" name="Picture 12" descr="http://psk31.cocolog-nifty.com/photos/uncategorized/2014/09/28/umx42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83642" y="4644189"/>
            <a:ext cx="2863515" cy="2147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51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COBWEBB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G3TPW</a:t>
            </a:r>
          </a:p>
          <a:p>
            <a:pPr lvl="0"/>
            <a:r>
              <a:rPr lang="en-US" altLang="zh-TW" dirty="0" smtClean="0"/>
              <a:t>20m, 17m, 15m, 12m, 10m operation</a:t>
            </a:r>
            <a:endParaRPr lang="zh-TW" altLang="zh-TW" dirty="0" smtClean="0"/>
          </a:p>
          <a:p>
            <a:r>
              <a:rPr lang="en-US" altLang="zh-TW" dirty="0" smtClean="0"/>
              <a:t>2.80m</a:t>
            </a:r>
            <a:r>
              <a:rPr lang="zh-TW" altLang="en-US" dirty="0" smtClean="0"/>
              <a:t>平方</a:t>
            </a:r>
            <a:endParaRPr lang="en-US" altLang="zh-TW" dirty="0" smtClean="0"/>
          </a:p>
          <a:p>
            <a:r>
              <a:rPr lang="en-US" altLang="zh-TW" dirty="0" smtClean="0"/>
              <a:t>10ft – 20 ft (1ft = 0.3048)</a:t>
            </a:r>
          </a:p>
          <a:p>
            <a:r>
              <a:rPr lang="en-US" altLang="zh-TW" dirty="0" smtClean="0"/>
              <a:t>Speaker wire and 1:1 </a:t>
            </a:r>
            <a:r>
              <a:rPr lang="en-US" altLang="zh-TW" dirty="0" err="1" smtClean="0"/>
              <a:t>balun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                        or </a:t>
            </a:r>
          </a:p>
          <a:p>
            <a:pPr>
              <a:buNone/>
            </a:pPr>
            <a:r>
              <a:rPr lang="en-US" altLang="zh-TW" dirty="0" smtClean="0"/>
              <a:t>   Single wire and 1:4 </a:t>
            </a:r>
            <a:r>
              <a:rPr lang="en-US" altLang="zh-TW" dirty="0" err="1" smtClean="0"/>
              <a:t>balun</a:t>
            </a:r>
            <a:endParaRPr lang="en-US" altLang="zh-TW" dirty="0" smtClean="0"/>
          </a:p>
          <a:p>
            <a:r>
              <a:rPr lang="en-US" altLang="zh-TW" dirty="0" smtClean="0"/>
              <a:t>PVC or fiberglass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 descr="http://www.m0pzt.com/cobwebb_completed_m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4811" y="3164305"/>
            <a:ext cx="5778167" cy="3191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7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波型圖 </a:t>
            </a:r>
            <a:r>
              <a:rPr lang="en-US" altLang="zh-TW" dirty="0" smtClean="0"/>
              <a:t>from ARRL antenna book</a:t>
            </a:r>
            <a:endParaRPr lang="zh-TW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7087" y="1368947"/>
            <a:ext cx="9292891" cy="5341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98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零件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62263" y="1681246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lvl="0" fontAlgn="base"/>
            <a:r>
              <a:rPr lang="en-US" altLang="zh-TW" dirty="0" err="1" smtClean="0"/>
              <a:t>Aluminium</a:t>
            </a:r>
            <a:r>
              <a:rPr lang="en-US" altLang="zh-TW" dirty="0" smtClean="0"/>
              <a:t> Plate : 200x100mm *</a:t>
            </a:r>
            <a:endParaRPr lang="zh-TW" altLang="zh-TW" dirty="0" smtClean="0"/>
          </a:p>
          <a:p>
            <a:pPr lvl="0" fontAlgn="base"/>
            <a:r>
              <a:rPr lang="en-US" altLang="zh-TW" dirty="0" err="1" smtClean="0"/>
              <a:t>Aluminium</a:t>
            </a:r>
            <a:r>
              <a:rPr lang="en-US" altLang="zh-TW" dirty="0" smtClean="0"/>
              <a:t> Plate : 150x100mm *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3x 1″ 16swg </a:t>
            </a:r>
            <a:r>
              <a:rPr lang="en-US" altLang="zh-TW" dirty="0" err="1" smtClean="0"/>
              <a:t>Aluminium</a:t>
            </a:r>
            <a:r>
              <a:rPr lang="en-US" altLang="zh-TW" dirty="0" smtClean="0"/>
              <a:t> Tube, 1m length *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2x 20mm PVC Conduit, 3m length – fine for prototype, but </a:t>
            </a:r>
            <a:r>
              <a:rPr lang="en-US" altLang="zh-TW" dirty="0" err="1" smtClean="0"/>
              <a:t>fibreglass</a:t>
            </a:r>
            <a:r>
              <a:rPr lang="en-US" altLang="zh-TW" dirty="0" smtClean="0"/>
              <a:t> is better!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8x 1″ </a:t>
            </a:r>
            <a:r>
              <a:rPr lang="en-US" altLang="zh-TW" dirty="0" err="1" smtClean="0"/>
              <a:t>Stauff</a:t>
            </a:r>
            <a:r>
              <a:rPr lang="en-US" altLang="zh-TW" dirty="0" smtClean="0"/>
              <a:t> Element Claps *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2x U-bolts *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Instrument Wire – total usage is about 38m.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2x FT140-61 Ferrite </a:t>
            </a:r>
            <a:r>
              <a:rPr lang="en-US" altLang="zh-TW" dirty="0" err="1" smtClean="0"/>
              <a:t>toroids</a:t>
            </a:r>
            <a:r>
              <a:rPr lang="en-US" altLang="zh-TW" dirty="0" smtClean="0"/>
              <a:t> – from </a:t>
            </a:r>
            <a:r>
              <a:rPr lang="en-US" altLang="zh-TW" u="sng" dirty="0" smtClean="0">
                <a:hlinkClick r:id="rId2"/>
              </a:rPr>
              <a:t>Ham Goodies</a:t>
            </a:r>
            <a:r>
              <a:rPr lang="en-US" altLang="zh-TW" dirty="0" smtClean="0"/>
              <a:t>, </a:t>
            </a:r>
            <a:r>
              <a:rPr lang="en-US" altLang="zh-TW" u="sng" dirty="0" err="1" smtClean="0">
                <a:hlinkClick r:id="rId3"/>
              </a:rPr>
              <a:t>AMTools</a:t>
            </a:r>
            <a:r>
              <a:rPr lang="en-US" altLang="zh-TW" dirty="0" smtClean="0"/>
              <a:t> or </a:t>
            </a:r>
            <a:r>
              <a:rPr lang="en-US" altLang="zh-TW" u="sng" dirty="0" smtClean="0">
                <a:hlinkClick r:id="rId4"/>
              </a:rPr>
              <a:t>UrBasket.eu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4x 600mm of RG316 Coax (</a:t>
            </a:r>
            <a:r>
              <a:rPr lang="en-US" altLang="zh-TW" u="sng" dirty="0" smtClean="0">
                <a:hlinkClick r:id="rId5"/>
              </a:rPr>
              <a:t>Ham Goodies</a:t>
            </a:r>
            <a:r>
              <a:rPr lang="en-US" altLang="zh-TW" dirty="0" smtClean="0"/>
              <a:t>), or </a:t>
            </a:r>
            <a:r>
              <a:rPr lang="en-US" altLang="zh-TW" u="sng" dirty="0" smtClean="0">
                <a:hlinkClick r:id="rId6"/>
              </a:rPr>
              <a:t>RG174, CPC</a:t>
            </a:r>
            <a:r>
              <a:rPr lang="en-US" altLang="zh-TW" dirty="0" smtClean="0"/>
              <a:t> or </a:t>
            </a:r>
            <a:r>
              <a:rPr lang="en-US" altLang="zh-TW" u="sng" dirty="0" err="1" smtClean="0">
                <a:hlinkClick r:id="rId7"/>
              </a:rPr>
              <a:t>Maplin</a:t>
            </a:r>
            <a:r>
              <a:rPr lang="en-US" altLang="zh-TW" u="sng" dirty="0" smtClean="0">
                <a:hlinkClick r:id="rId7"/>
              </a:rPr>
              <a:t> per </a:t>
            </a:r>
            <a:r>
              <a:rPr lang="en-US" altLang="zh-TW" u="sng" dirty="0" err="1" smtClean="0">
                <a:hlinkClick r:id="rId7"/>
              </a:rPr>
              <a:t>Metre</a:t>
            </a:r>
            <a:r>
              <a:rPr lang="en-US" altLang="zh-TW" dirty="0" smtClean="0"/>
              <a:t> for 100w MAX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1x ABS MB5 Box (150x100x60mm), </a:t>
            </a:r>
            <a:r>
              <a:rPr lang="en-US" altLang="zh-TW" u="sng" dirty="0" smtClean="0">
                <a:hlinkClick r:id="rId8"/>
              </a:rPr>
              <a:t>CPC EN81782</a:t>
            </a:r>
            <a:r>
              <a:rPr lang="en-US" altLang="zh-TW" dirty="0" smtClean="0"/>
              <a:t> or </a:t>
            </a:r>
            <a:r>
              <a:rPr lang="en-US" altLang="zh-TW" u="sng" dirty="0" err="1" smtClean="0">
                <a:hlinkClick r:id="rId9"/>
              </a:rPr>
              <a:t>Maplin</a:t>
            </a:r>
            <a:r>
              <a:rPr lang="en-US" altLang="zh-TW" u="sng" dirty="0" smtClean="0">
                <a:hlinkClick r:id="rId9"/>
              </a:rPr>
              <a:t> YN40T</a:t>
            </a:r>
            <a:endParaRPr lang="zh-TW" altLang="zh-TW" dirty="0" smtClean="0"/>
          </a:p>
          <a:p>
            <a:pPr lvl="0" fontAlgn="base"/>
            <a:r>
              <a:rPr lang="en-US" altLang="zh-TW" dirty="0" smtClean="0"/>
              <a:t>10x Solder-tags, selection of nuts/bolts</a:t>
            </a:r>
            <a:endParaRPr lang="zh-TW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19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阻抗及發射元件  </a:t>
            </a:r>
            <a:r>
              <a:rPr lang="en-US" altLang="zh-TW" dirty="0" smtClean="0"/>
              <a:t>--</a:t>
            </a:r>
            <a:r>
              <a:rPr lang="zh-TW" altLang="en-US" dirty="0" smtClean="0"/>
              <a:t> 原始設計 </a:t>
            </a:r>
            <a:r>
              <a:rPr lang="en-US" altLang="zh-TW" dirty="0" smtClean="0"/>
              <a:t>felting feed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62211" y="1813099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50</a:t>
            </a:r>
            <a:r>
              <a:rPr lang="zh-TW" altLang="en-US" dirty="0" smtClean="0"/>
              <a:t>歐姆</a:t>
            </a:r>
            <a:endParaRPr lang="en-US" altLang="zh-TW" dirty="0" smtClean="0"/>
          </a:p>
          <a:p>
            <a:r>
              <a:rPr lang="zh-TW" altLang="en-US" dirty="0" smtClean="0"/>
              <a:t>雙絞線</a:t>
            </a:r>
            <a:endParaRPr lang="en-US" altLang="zh-TW" dirty="0" smtClean="0"/>
          </a:p>
          <a:p>
            <a:r>
              <a:rPr lang="en-US" altLang="zh-TW" dirty="0" smtClean="0"/>
              <a:t>1:1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balun</a:t>
            </a:r>
            <a:endParaRPr lang="en-US" altLang="zh-TW" dirty="0" smtClean="0"/>
          </a:p>
          <a:p>
            <a:r>
              <a:rPr lang="en-US" altLang="zh-TW" dirty="0" smtClean="0"/>
              <a:t>¼</a:t>
            </a:r>
            <a:r>
              <a:rPr lang="zh-TW" altLang="en-US" dirty="0" smtClean="0"/>
              <a:t>長要短路</a:t>
            </a:r>
            <a:endParaRPr lang="en-US" altLang="zh-TW" dirty="0" smtClean="0"/>
          </a:p>
          <a:p>
            <a:r>
              <a:rPr lang="zh-TW" altLang="en-US" dirty="0" smtClean="0"/>
              <a:t>饋電點</a:t>
            </a:r>
            <a:endParaRPr lang="zh-TW" alt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0514" y="1580610"/>
            <a:ext cx="7002689" cy="462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圖片 11" descr="http://3.bp.blogspot.com/-4h-sFkyuM7Y/UNrRs3qso_I/AAAAAAAAA1c/3_c0pQ3LvOg/s320/DSC09534.JPG">
            <a:hlinkClick r:id="rId3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23819" y="467806"/>
            <a:ext cx="7210705" cy="586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2466" y="4355564"/>
            <a:ext cx="2599191" cy="1950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11657" y="3845334"/>
            <a:ext cx="2002971" cy="19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>
            <a:endCxn id="1026" idx="0"/>
          </p:cNvCxnSpPr>
          <p:nvPr/>
        </p:nvCxnSpPr>
        <p:spPr>
          <a:xfrm>
            <a:off x="5689600" y="2699657"/>
            <a:ext cx="282462" cy="16559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60227" y="5266191"/>
            <a:ext cx="1886858" cy="141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直線單箭頭接點 13"/>
          <p:cNvCxnSpPr>
            <a:endCxn id="1027" idx="1"/>
          </p:cNvCxnSpPr>
          <p:nvPr/>
        </p:nvCxnSpPr>
        <p:spPr>
          <a:xfrm>
            <a:off x="7678057" y="3178629"/>
            <a:ext cx="2133600" cy="16360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5607E-7 L -0.85131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6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阻抗及發射元件  </a:t>
            </a:r>
            <a:r>
              <a:rPr lang="en-US" altLang="zh-TW" dirty="0" smtClean="0"/>
              <a:t>--</a:t>
            </a:r>
            <a:r>
              <a:rPr lang="zh-TW" altLang="en-US" dirty="0" smtClean="0"/>
              <a:t> 改良後以</a:t>
            </a:r>
            <a:r>
              <a:rPr lang="en-US" altLang="zh-TW" dirty="0" smtClean="0"/>
              <a:t>DP</a:t>
            </a:r>
            <a:r>
              <a:rPr lang="zh-TW" altLang="en-US" dirty="0" smtClean="0"/>
              <a:t>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0427" y="1454754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單一多心線</a:t>
            </a:r>
            <a:endParaRPr lang="en-US" altLang="zh-TW" dirty="0" smtClean="0"/>
          </a:p>
          <a:p>
            <a:r>
              <a:rPr lang="en-US" altLang="zh-TW" dirty="0" smtClean="0"/>
              <a:t>12</a:t>
            </a:r>
            <a:r>
              <a:rPr lang="zh-TW" altLang="en-US" dirty="0" smtClean="0"/>
              <a:t>歐姆 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1:4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balun</a:t>
            </a:r>
            <a:endParaRPr lang="en-US" altLang="zh-TW" dirty="0" smtClean="0"/>
          </a:p>
          <a:p>
            <a:r>
              <a:rPr lang="zh-TW" altLang="en-US" dirty="0" smtClean="0"/>
              <a:t>饋電點</a:t>
            </a:r>
            <a:endParaRPr lang="zh-TW" altLang="en-US" dirty="0"/>
          </a:p>
        </p:txBody>
      </p:sp>
      <p:pic>
        <p:nvPicPr>
          <p:cNvPr id="5" name="圖片 4" descr="http://3.bp.blogspot.com/-zMHBFfxx0eM/UP6hcHPMMfI/AAAAAAAAA6k/1tH6izeTuZs/s320/DSC09569.JPG">
            <a:hlinkClick r:id="rId2"/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56606" y="1359242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圖片 6" descr="http://1.bp.blogspot.com/-LGi2_651mMo/UP6fSbo0MoI/AAAAAAAAA6E/IQBVmLSefP8/s320/DSC09571.JPG">
            <a:hlinkClick r:id="rId4"/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81319" y="4114801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7" descr="http://1.bp.blogspot.com/-pk-grSOxzbc/UzhL5M9NrgI/AAAAAAAABHg/swkdemE5FnE/s1600/DSC00057.JPG">
            <a:hlinkClick r:id="rId6"/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5086" y="3018971"/>
            <a:ext cx="6981371" cy="343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>
            <a:endCxn id="5" idx="1"/>
          </p:cNvCxnSpPr>
          <p:nvPr/>
        </p:nvCxnSpPr>
        <p:spPr>
          <a:xfrm>
            <a:off x="2644346" y="1742302"/>
            <a:ext cx="5412260" cy="7599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791730" y="2693773"/>
            <a:ext cx="6363729" cy="26567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饋電盒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銅片二片</a:t>
            </a:r>
            <a:endParaRPr lang="en-US" altLang="zh-TW" dirty="0" smtClean="0"/>
          </a:p>
          <a:p>
            <a:r>
              <a:rPr lang="en-US" altLang="zh-TW" dirty="0" smtClean="0"/>
              <a:t>M</a:t>
            </a:r>
            <a:r>
              <a:rPr lang="zh-TW" altLang="en-US" dirty="0" smtClean="0"/>
              <a:t>型座</a:t>
            </a:r>
            <a:endParaRPr lang="en-US" altLang="zh-TW" dirty="0" smtClean="0"/>
          </a:p>
          <a:p>
            <a:r>
              <a:rPr lang="zh-TW" altLang="en-US" dirty="0" smtClean="0"/>
              <a:t>螺絲</a:t>
            </a:r>
            <a:r>
              <a:rPr lang="en-US" altLang="zh-TW" dirty="0" smtClean="0"/>
              <a:t>10/6/2 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可以一邊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0657" y="1260483"/>
            <a:ext cx="3053800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7" descr="http://1.bp.blogspot.com/-LGi2_651mMo/UP6fSbo0MoI/AAAAAAAAA6E/IQBVmLSefP8/s320/DSC09571.JPG">
            <a:hlinkClick r:id="rId3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7833" y="4027716"/>
            <a:ext cx="3048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/>
          <p:nvPr/>
        </p:nvCxnSpPr>
        <p:spPr>
          <a:xfrm>
            <a:off x="2322286" y="3904342"/>
            <a:ext cx="3672114" cy="1364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515</Words>
  <Application>Microsoft Office PowerPoint</Application>
  <PresentationFormat>Widescreen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新細明體</vt:lpstr>
      <vt:lpstr>Arial</vt:lpstr>
      <vt:lpstr>Calibri</vt:lpstr>
      <vt:lpstr>Calibri Light</vt:lpstr>
      <vt:lpstr>Office 佈景主題</vt:lpstr>
      <vt:lpstr>COBWEBB 天線製作分享</vt:lpstr>
      <vt:lpstr>起源</vt:lpstr>
      <vt:lpstr>選擇</vt:lpstr>
      <vt:lpstr>COBWEBB</vt:lpstr>
      <vt:lpstr>波型圖 from ARRL antenna book</vt:lpstr>
      <vt:lpstr>零件</vt:lpstr>
      <vt:lpstr>阻抗及發射元件  -- 原始設計 felting feed</vt:lpstr>
      <vt:lpstr>阻抗及發射元件  -- 改良後以DP方式</vt:lpstr>
      <vt:lpstr>饋電盒</vt:lpstr>
      <vt:lpstr>組裝</vt:lpstr>
      <vt:lpstr>組裝</vt:lpstr>
      <vt:lpstr>組裝</vt:lpstr>
      <vt:lpstr>組裝</vt:lpstr>
      <vt:lpstr>組裝</vt:lpstr>
      <vt:lpstr>測共振點</vt:lpstr>
      <vt:lpstr>1:4 balun  --  (NXO-100)</vt:lpstr>
      <vt:lpstr>1:4 balun  --  (FT-114 61  FT-140 61)</vt:lpstr>
      <vt:lpstr>調整</vt:lpstr>
      <vt:lpstr>心得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KevinChang</dc:creator>
  <cp:lastModifiedBy>Tim Huang - PTT 黃文銘</cp:lastModifiedBy>
  <cp:revision>56</cp:revision>
  <dcterms:created xsi:type="dcterms:W3CDTF">2015-11-30T02:02:17Z</dcterms:created>
  <dcterms:modified xsi:type="dcterms:W3CDTF">2016-03-07T06:28:21Z</dcterms:modified>
</cp:coreProperties>
</file>